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Montserrat" panose="00000500000000000000" pitchFamily="2" charset="0"/>
      <p:regular r:id="rId17"/>
    </p:embeddedFont>
    <p:embeddedFont>
      <p:font typeface="Montserrat Bold" panose="020B0604020202020204" charset="0"/>
      <p:regular r:id="rId18"/>
    </p:embeddedFont>
    <p:embeddedFont>
      <p:font typeface="Montserrat Semi-Bold" panose="020B0604020202020204" charset="0"/>
      <p:regular r:id="rId19"/>
    </p:embeddedFont>
    <p:embeddedFont>
      <p:font typeface="Montserrat Ultra-Bold" panose="020B0604020202020204" charset="0"/>
      <p:regular r:id="rId20"/>
    </p:embeddedFont>
    <p:embeddedFont>
      <p:font typeface="Poppins" panose="000005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0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tay-mate-bucket.s3-website-us-east-1.amazonaws.co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tay-mate-bucket.s3-website-us-east-1.amazonaws.co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tay-mate-bucket.s3-website-us-east-1.amazonaws.com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907507" y="5301095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1006678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066789" y="0"/>
                </a:lnTo>
                <a:lnTo>
                  <a:pt x="10066789" y="822960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4001703"/>
            <a:ext cx="11878807" cy="92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9"/>
              </a:lnSpc>
            </a:pPr>
            <a:r>
              <a:rPr lang="en-US" sz="39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A Serverless Student Accommodation Marketplace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964641"/>
            <a:ext cx="13815674" cy="86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StayMate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816975"/>
            <a:ext cx="10699741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006CCD"/>
                </a:solidFill>
                <a:latin typeface="Poppins"/>
                <a:ea typeface="Poppins"/>
                <a:cs typeface="Poppins"/>
                <a:sym typeface="Poppins"/>
              </a:rPr>
              <a:t>Software Construction  &amp; Development Semester Project (Fall 2025)</a:t>
            </a:r>
          </a:p>
        </p:txBody>
      </p:sp>
      <p:sp>
        <p:nvSpPr>
          <p:cNvPr id="13" name="AutoShape 13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3172716" y="2127224"/>
            <a:ext cx="4394727" cy="439472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43676" r="-43676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1028700" y="402967"/>
            <a:ext cx="2155802" cy="1150842"/>
          </a:xfrm>
          <a:custGeom>
            <a:avLst/>
            <a:gdLst/>
            <a:ahLst/>
            <a:cxnLst/>
            <a:rect l="l" t="t" r="r" b="b"/>
            <a:pathLst>
              <a:path w="2155802" h="1150842">
                <a:moveTo>
                  <a:pt x="0" y="0"/>
                </a:moveTo>
                <a:lnTo>
                  <a:pt x="2155802" y="0"/>
                </a:lnTo>
                <a:lnTo>
                  <a:pt x="2155802" y="1150842"/>
                </a:lnTo>
                <a:lnTo>
                  <a:pt x="0" y="1150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28700" y="670443"/>
            <a:ext cx="11727313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Implementation Details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146556"/>
            <a:ext cx="8083089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 Stack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773301"/>
            <a:ext cx="14102812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React.js, Bootstrap 5.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Node.js (Express framework adapted for Lambda).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Database: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PostgreSQL (AWS RDS).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4731354"/>
            <a:ext cx="6743083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AWS Services Used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5358099"/>
            <a:ext cx="14102812" cy="277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S3: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Hosting &amp; Media Storage.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API Gateway: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Routing &amp; CORS configuration.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Lambda: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Serverless compute.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RDS: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Managed Database.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CloudWatch: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Monitoring logs.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" name="Group 15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416292" y="3773426"/>
            <a:ext cx="13455417" cy="5237604"/>
          </a:xfrm>
          <a:custGeom>
            <a:avLst/>
            <a:gdLst/>
            <a:ahLst/>
            <a:cxnLst/>
            <a:rect l="l" t="t" r="r" b="b"/>
            <a:pathLst>
              <a:path w="13455417" h="5237604">
                <a:moveTo>
                  <a:pt x="0" y="0"/>
                </a:moveTo>
                <a:lnTo>
                  <a:pt x="13455416" y="0"/>
                </a:lnTo>
                <a:lnTo>
                  <a:pt x="13455416" y="5237604"/>
                </a:lnTo>
                <a:lnTo>
                  <a:pt x="0" y="5237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6127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670443"/>
            <a:ext cx="11727313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Live Demo &amp; Results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146556"/>
            <a:ext cx="8083089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 URL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773301"/>
            <a:ext cx="14102812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 u="sng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  <a:hlinkClick r:id="rId4" tooltip="http://stay-mate-bucket.s3-website-us-east-1.amazonaws.com"/>
              </a:rPr>
              <a:t>http://stay-mate-bucket.s3-website-us-east-1.amazonaws.com/</a:t>
            </a:r>
          </a:p>
        </p:txBody>
      </p:sp>
    </p:spTree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416292" y="3517071"/>
            <a:ext cx="13455417" cy="6110359"/>
          </a:xfrm>
          <a:custGeom>
            <a:avLst/>
            <a:gdLst/>
            <a:ahLst/>
            <a:cxnLst/>
            <a:rect l="l" t="t" r="r" b="b"/>
            <a:pathLst>
              <a:path w="13455417" h="6110359">
                <a:moveTo>
                  <a:pt x="0" y="0"/>
                </a:moveTo>
                <a:lnTo>
                  <a:pt x="13455416" y="0"/>
                </a:lnTo>
                <a:lnTo>
                  <a:pt x="13455416" y="6110358"/>
                </a:lnTo>
                <a:lnTo>
                  <a:pt x="0" y="6110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670443"/>
            <a:ext cx="11727313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Live Demo &amp; Results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146556"/>
            <a:ext cx="8083089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 URL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773301"/>
            <a:ext cx="14102812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 u="sng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  <a:hlinkClick r:id="rId4" tooltip="http://stay-mate-bucket.s3-website-us-east-1.amazonaws.com"/>
              </a:rPr>
              <a:t>http://stay-mate-bucket.s3-website-us-east-1.amazonaws.com/</a:t>
            </a:r>
          </a:p>
        </p:txBody>
      </p:sp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416292" y="3799020"/>
            <a:ext cx="13455417" cy="4784460"/>
          </a:xfrm>
          <a:custGeom>
            <a:avLst/>
            <a:gdLst/>
            <a:ahLst/>
            <a:cxnLst/>
            <a:rect l="l" t="t" r="r" b="b"/>
            <a:pathLst>
              <a:path w="13455417" h="4784460">
                <a:moveTo>
                  <a:pt x="0" y="0"/>
                </a:moveTo>
                <a:lnTo>
                  <a:pt x="13455416" y="0"/>
                </a:lnTo>
                <a:lnTo>
                  <a:pt x="13455416" y="4784460"/>
                </a:lnTo>
                <a:lnTo>
                  <a:pt x="0" y="4784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670443"/>
            <a:ext cx="11727313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Live Demo &amp; Results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146556"/>
            <a:ext cx="8083089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 URL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773301"/>
            <a:ext cx="14102812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 u="sng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  <a:hlinkClick r:id="rId4" tooltip="http://stay-mate-bucket.s3-website-us-east-1.amazonaws.com"/>
              </a:rPr>
              <a:t>http://stay-mate-bucket.s3-website-us-east-1.amazonaws.com/</a:t>
            </a:r>
          </a:p>
        </p:txBody>
      </p:sp>
    </p:spTree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28700" y="670443"/>
            <a:ext cx="10201767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Conclusion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773301"/>
            <a:ext cx="14102812" cy="153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Successfully delivered a functional MVP on AWS Learner Lab.</a:t>
            </a:r>
          </a:p>
          <a:p>
            <a:pPr marL="604518" lvl="1" indent="-302259" algn="just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Demonstrated the power of Serverless for reducing ops overhead.</a:t>
            </a:r>
          </a:p>
          <a:p>
            <a:pPr algn="just">
              <a:lnSpc>
                <a:spcPts val="4199"/>
              </a:lnSpc>
            </a:pPr>
            <a:endParaRPr lang="en-US" sz="27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4731354"/>
            <a:ext cx="6887391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Enhancements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358099"/>
            <a:ext cx="14102812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Payment Gateway: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Stripe integration for security deposits.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Recommendations: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Personalized hostel suggestions.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Chat System: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Real-time communication between Student &amp; Owner.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Advanced Security: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Migration to full VPC with Private Subnets.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" name="Group 14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568621" y="4728210"/>
            <a:ext cx="3841350" cy="1097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9"/>
              </a:lnSpc>
            </a:pPr>
            <a:r>
              <a:rPr lang="en-US" sz="9000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01665" y="4728210"/>
            <a:ext cx="2917713" cy="1097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9"/>
              </a:lnSpc>
            </a:pPr>
            <a:r>
              <a:rPr lang="en-US" sz="9000" b="1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You</a:t>
            </a:r>
          </a:p>
        </p:txBody>
      </p:sp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907507" y="5301095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1006678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066789" y="0"/>
                </a:lnTo>
                <a:lnTo>
                  <a:pt x="10066789" y="822960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2372231"/>
            <a:ext cx="5277782" cy="86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Members</a:t>
            </a:r>
          </a:p>
        </p:txBody>
      </p:sp>
      <p:sp>
        <p:nvSpPr>
          <p:cNvPr id="14" name="AutoShape 14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028700" y="3495852"/>
            <a:ext cx="10016058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Mustafa Fawwaz (BSSE23036)</a:t>
            </a:r>
          </a:p>
          <a:p>
            <a:pPr marL="863599" lvl="1" indent="-431800" algn="l">
              <a:lnSpc>
                <a:spcPts val="5199"/>
              </a:lnSpc>
              <a:buFont typeface="Arial"/>
              <a:buChar char="•"/>
            </a:pPr>
            <a:r>
              <a:rPr lang="en-US" sz="39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Hafiz M. Saad Irfan (BSSE23082)</a:t>
            </a:r>
          </a:p>
        </p:txBody>
      </p:sp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2146556"/>
            <a:ext cx="6949238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773301"/>
            <a:ext cx="1410281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Rapid increase in student migration for higher education.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Critical need for reliable hostels and meal services.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4497992"/>
            <a:ext cx="6949238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Current Scenario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124737"/>
            <a:ext cx="1410281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Fragmented market relying on word-of-mouth or unverified offline agents.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Lack of transparency in pricing and facilities.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6849427"/>
            <a:ext cx="6949238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Motivation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476172"/>
            <a:ext cx="14102812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To digitize the accommodation search process.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To build trust through verified listings and peer reviews.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To leverage Cloud Computing for a scalable, cost-effective solution.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028700" y="670443"/>
            <a:ext cx="8428835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Introduction</a:t>
            </a:r>
          </a:p>
        </p:txBody>
      </p:sp>
      <p:grpSp>
        <p:nvGrpSpPr>
          <p:cNvPr id="17" name="Group 17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2146556"/>
            <a:ext cx="5341230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Student Pain Points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773301"/>
            <a:ext cx="14102812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Time-Consuming: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Physically visiting multiple hostels.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Lack of Trust: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No verified photos or honest reviews.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Manual Process: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Bookings done via phone calls/WhatsApp.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4731354"/>
            <a:ext cx="5217537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Owner Pain Points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358099"/>
            <a:ext cx="1410281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Limited Reach: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Hard to market to students outside their vicinity.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Management Chaos: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Tracking requests manually on paper.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6849427"/>
            <a:ext cx="2331368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Gap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476172"/>
            <a:ext cx="14102812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Absence of a centralized, cloud-native platform connecting these stakeholders.</a:t>
            </a:r>
          </a:p>
        </p:txBody>
      </p:sp>
      <p:sp>
        <p:nvSpPr>
          <p:cNvPr id="15" name="AutoShape 15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028700" y="670443"/>
            <a:ext cx="991315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Problem Statement</a:t>
            </a:r>
          </a:p>
        </p:txBody>
      </p:sp>
      <p:grpSp>
        <p:nvGrpSpPr>
          <p:cNvPr id="17" name="Group 17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2337056"/>
            <a:ext cx="5341230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963801"/>
            <a:ext cx="14102812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Develop a scalable, serverless marketplace using AWS.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891848"/>
            <a:ext cx="5217537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Objectives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518593"/>
            <a:ext cx="14102812" cy="277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Centralized Platform: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Combine Hostels and Mess services in one app.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Serverless Architecture: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Use AWS Lambda &amp; API Gateway for cost efficiency.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Secure Booking: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Implement an approval-based booking workflow.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Transparency: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Enable student reviews and ratings.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Scalability: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Use managed services (S3, RDS) to handle growth.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028700" y="670443"/>
            <a:ext cx="9913150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Aim &amp; Objectives</a:t>
            </a:r>
          </a:p>
        </p:txBody>
      </p:sp>
      <p:grpSp>
        <p:nvGrpSpPr>
          <p:cNvPr id="15" name="Group 15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2337056"/>
            <a:ext cx="5341230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StayMate?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963801"/>
            <a:ext cx="12041263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A responsive web application for searching, viewing, and booking accommodation.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002087"/>
            <a:ext cx="4454837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Roles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628832"/>
            <a:ext cx="12041263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Students: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Search by city/price, read reviews, request booking.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Hostel Owners: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List rooms, upload photos, approve/reject requests.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Mess Owners:</a:t>
            </a: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 Manage menus and monthly subscriptions.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028700" y="670443"/>
            <a:ext cx="13815674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Proposed Solution: StayMate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600569"/>
            <a:ext cx="6261424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Core Value Proposition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227314"/>
            <a:ext cx="12041263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"Find Your Perfect Stay" – Verified, Transparent, and Easy.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372295" y="2356106"/>
            <a:ext cx="4394727" cy="439472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3676" r="-43676"/>
              </a:stretch>
            </a:blipFill>
          </p:spPr>
        </p:sp>
      </p:grpSp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3173458" y="1884191"/>
            <a:ext cx="11941084" cy="6518619"/>
          </a:xfrm>
          <a:custGeom>
            <a:avLst/>
            <a:gdLst/>
            <a:ahLst/>
            <a:cxnLst/>
            <a:rect l="l" t="t" r="r" b="b"/>
            <a:pathLst>
              <a:path w="11941084" h="6518619">
                <a:moveTo>
                  <a:pt x="0" y="0"/>
                </a:moveTo>
                <a:lnTo>
                  <a:pt x="11941084" y="0"/>
                </a:lnTo>
                <a:lnTo>
                  <a:pt x="11941084" y="6518618"/>
                </a:lnTo>
                <a:lnTo>
                  <a:pt x="0" y="6518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670443"/>
            <a:ext cx="10201767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System Architecture</a:t>
            </a:r>
          </a:p>
        </p:txBody>
      </p:sp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3010724" y="2146832"/>
            <a:ext cx="12266552" cy="5993337"/>
          </a:xfrm>
          <a:custGeom>
            <a:avLst/>
            <a:gdLst/>
            <a:ahLst/>
            <a:cxnLst/>
            <a:rect l="l" t="t" r="r" b="b"/>
            <a:pathLst>
              <a:path w="12266552" h="5993337">
                <a:moveTo>
                  <a:pt x="0" y="0"/>
                </a:moveTo>
                <a:lnTo>
                  <a:pt x="12266552" y="0"/>
                </a:lnTo>
                <a:lnTo>
                  <a:pt x="12266552" y="5993336"/>
                </a:lnTo>
                <a:lnTo>
                  <a:pt x="0" y="5993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18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670443"/>
            <a:ext cx="10201767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MVP Architecture</a:t>
            </a:r>
          </a:p>
        </p:txBody>
      </p:sp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367864" y="100561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367864" y="114800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550598" y="162239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28700" y="670443"/>
            <a:ext cx="10201767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b="1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Key Workflows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146556"/>
            <a:ext cx="8083089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Booking Approval Flow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773301"/>
            <a:ext cx="14102812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Student requests a room ⟶ Status: "Pending"6.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Owner sees request on Dashboard ⟶ Clicks "Approve".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Status updates to "Booked" ⟶ Bed count decreases.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4731354"/>
            <a:ext cx="5217537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Review System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5358099"/>
            <a:ext cx="1410281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Student visits a Hostel Card ⟶ Rates 1-5 Stars + Comment.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Review appears publicly on the Hostel's detail modal.</a:t>
            </a:r>
          </a:p>
          <a:p>
            <a:pPr algn="just">
              <a:lnSpc>
                <a:spcPts val="3749"/>
              </a:lnSpc>
            </a:pPr>
            <a:endParaRPr lang="en-US" sz="2499">
              <a:solidFill>
                <a:srgbClr val="3E67C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6849427"/>
            <a:ext cx="5361845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999" b="1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Image Uploads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476172"/>
            <a:ext cx="14102812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>
                <a:solidFill>
                  <a:srgbClr val="3E67C8"/>
                </a:solidFill>
                <a:latin typeface="Montserrat"/>
                <a:ea typeface="Montserrat"/>
                <a:cs typeface="Montserrat"/>
                <a:sym typeface="Montserrat"/>
              </a:rPr>
              <a:t>Frontend requests Pre-signed URL ⟶ Uploads directly to S3.</a:t>
            </a:r>
          </a:p>
        </p:txBody>
      </p:sp>
      <p:grpSp>
        <p:nvGrpSpPr>
          <p:cNvPr id="17" name="Group 17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572</Words>
  <Application>Microsoft Office PowerPoint</Application>
  <PresentationFormat>Custom</PresentationFormat>
  <Paragraphs>87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Montserrat Bold</vt:lpstr>
      <vt:lpstr>Montserrat Ultra-Bold</vt:lpstr>
      <vt:lpstr>Montserrat</vt:lpstr>
      <vt:lpstr>Poppins</vt:lpstr>
      <vt:lpstr>Montserrat Semi-Bold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StayMate_ppt</dc:title>
  <cp:lastModifiedBy>Mustafa Fawwaz</cp:lastModifiedBy>
  <cp:revision>1</cp:revision>
  <dcterms:created xsi:type="dcterms:W3CDTF">2006-08-16T00:00:00Z</dcterms:created>
  <dcterms:modified xsi:type="dcterms:W3CDTF">2026-01-03T03:29:40Z</dcterms:modified>
  <dc:identifier>DAG9UmcF2_Q</dc:identifier>
</cp:coreProperties>
</file>